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72" r:id="rId8"/>
    <p:sldId id="263" r:id="rId9"/>
    <p:sldId id="265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4B"/>
    <a:srgbClr val="2A4776"/>
    <a:srgbClr val="E6E8EC"/>
    <a:srgbClr val="D29500"/>
    <a:srgbClr val="175D82"/>
    <a:srgbClr val="0099FF"/>
    <a:srgbClr val="DA5E72"/>
    <a:srgbClr val="FFCB15"/>
    <a:srgbClr val="00C1C0"/>
    <a:srgbClr val="A48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7E659-24A3-4050-A74C-A2EE496D4BE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6D230B-CCDE-4819-A7B8-8D2CCDB27129}">
      <dgm:prSet phldrT="[Text]"/>
      <dgm:spPr/>
      <dgm:t>
        <a:bodyPr/>
        <a:lstStyle/>
        <a:p>
          <a:pPr algn="ctr"/>
          <a:r>
            <a:rPr lang="en-US" dirty="0"/>
            <a:t>Introduction – AI in Vehicles</a:t>
          </a:r>
        </a:p>
      </dgm:t>
    </dgm:pt>
    <dgm:pt modelId="{3E9C8A63-7542-4A2F-9766-2D5245ADF0BC}" type="parTrans" cxnId="{B7446196-D8EC-45F5-9583-C777715AF33E}">
      <dgm:prSet/>
      <dgm:spPr/>
      <dgm:t>
        <a:bodyPr/>
        <a:lstStyle/>
        <a:p>
          <a:pPr algn="ctr"/>
          <a:endParaRPr lang="en-US"/>
        </a:p>
      </dgm:t>
    </dgm:pt>
    <dgm:pt modelId="{BDFE02E4-7510-4FA6-B6AF-129E885F7308}" type="sibTrans" cxnId="{B7446196-D8EC-45F5-9583-C777715AF33E}">
      <dgm:prSet/>
      <dgm:spPr/>
      <dgm:t>
        <a:bodyPr/>
        <a:lstStyle/>
        <a:p>
          <a:pPr algn="ctr"/>
          <a:endParaRPr lang="en-US"/>
        </a:p>
      </dgm:t>
    </dgm:pt>
    <dgm:pt modelId="{611A71C1-2F7B-4774-883A-A114844EAAC4}">
      <dgm:prSet phldrT="[Text]"/>
      <dgm:spPr/>
      <dgm:t>
        <a:bodyPr/>
        <a:lstStyle/>
        <a:p>
          <a:pPr algn="ctr"/>
          <a:r>
            <a:rPr lang="en-US" dirty="0"/>
            <a:t>Differences Between Supervised, Unsupervised and Reinforcement Learning</a:t>
          </a:r>
        </a:p>
      </dgm:t>
    </dgm:pt>
    <dgm:pt modelId="{833EEDC5-0D0B-4423-B362-6F994F03316D}" type="parTrans" cxnId="{1F352A16-0991-40D8-8C48-138E90B58B60}">
      <dgm:prSet/>
      <dgm:spPr/>
      <dgm:t>
        <a:bodyPr/>
        <a:lstStyle/>
        <a:p>
          <a:pPr algn="ctr"/>
          <a:endParaRPr lang="en-US"/>
        </a:p>
      </dgm:t>
    </dgm:pt>
    <dgm:pt modelId="{E3A462A5-4591-4E06-93E6-7417A970B2F7}" type="sibTrans" cxnId="{1F352A16-0991-40D8-8C48-138E90B58B60}">
      <dgm:prSet/>
      <dgm:spPr/>
      <dgm:t>
        <a:bodyPr/>
        <a:lstStyle/>
        <a:p>
          <a:pPr algn="ctr"/>
          <a:endParaRPr lang="en-US"/>
        </a:p>
      </dgm:t>
    </dgm:pt>
    <dgm:pt modelId="{292ABDA7-9C27-4D2B-B80E-31B059FF3DA2}">
      <dgm:prSet phldrT="[Text]"/>
      <dgm:spPr/>
      <dgm:t>
        <a:bodyPr/>
        <a:lstStyle/>
        <a:p>
          <a:pPr algn="ctr"/>
          <a:r>
            <a:rPr lang="en-US" dirty="0"/>
            <a:t>Reinforcement Learning – Basic Algorithm</a:t>
          </a:r>
        </a:p>
      </dgm:t>
    </dgm:pt>
    <dgm:pt modelId="{56F51151-A7F1-4D24-8EA4-712AE6BBCF8B}" type="parTrans" cxnId="{F47B2CB5-BEC7-4396-A681-9D2EB71ABA9F}">
      <dgm:prSet/>
      <dgm:spPr/>
      <dgm:t>
        <a:bodyPr/>
        <a:lstStyle/>
        <a:p>
          <a:pPr algn="ctr"/>
          <a:endParaRPr lang="en-US"/>
        </a:p>
      </dgm:t>
    </dgm:pt>
    <dgm:pt modelId="{1311835B-B117-41F3-80DD-6C804A566619}" type="sibTrans" cxnId="{F47B2CB5-BEC7-4396-A681-9D2EB71ABA9F}">
      <dgm:prSet/>
      <dgm:spPr/>
      <dgm:t>
        <a:bodyPr/>
        <a:lstStyle/>
        <a:p>
          <a:pPr algn="ctr"/>
          <a:endParaRPr lang="en-US"/>
        </a:p>
      </dgm:t>
    </dgm:pt>
    <dgm:pt modelId="{64F6A237-3610-400F-9B90-79CB0331DB91}">
      <dgm:prSet phldrT="[Text]"/>
      <dgm:spPr/>
      <dgm:t>
        <a:bodyPr/>
        <a:lstStyle/>
        <a:p>
          <a:r>
            <a:rPr lang="en-US" dirty="0"/>
            <a:t>Problem</a:t>
          </a:r>
          <a:r>
            <a:rPr lang="en-US" baseline="0" dirty="0"/>
            <a:t> Statement</a:t>
          </a:r>
          <a:endParaRPr lang="en-US" dirty="0"/>
        </a:p>
      </dgm:t>
    </dgm:pt>
    <dgm:pt modelId="{1D5F2E1B-35E3-4AF2-8ABC-5A74C4023AF4}" type="parTrans" cxnId="{EF42747D-FC28-47D3-AEB7-6CB0ABB21EF6}">
      <dgm:prSet/>
      <dgm:spPr/>
      <dgm:t>
        <a:bodyPr/>
        <a:lstStyle/>
        <a:p>
          <a:endParaRPr lang="en-US"/>
        </a:p>
      </dgm:t>
    </dgm:pt>
    <dgm:pt modelId="{717C3354-9871-4B4A-B916-9794C20B2542}" type="sibTrans" cxnId="{EF42747D-FC28-47D3-AEB7-6CB0ABB21EF6}">
      <dgm:prSet/>
      <dgm:spPr/>
      <dgm:t>
        <a:bodyPr/>
        <a:lstStyle/>
        <a:p>
          <a:endParaRPr lang="en-US"/>
        </a:p>
      </dgm:t>
    </dgm:pt>
    <dgm:pt modelId="{33FCB442-5012-4AE0-B207-255938D79B27}" type="pres">
      <dgm:prSet presAssocID="{6707E659-24A3-4050-A74C-A2EE496D4BE6}" presName="Name0" presStyleCnt="0">
        <dgm:presLayoutVars>
          <dgm:dir/>
          <dgm:resizeHandles val="exact"/>
        </dgm:presLayoutVars>
      </dgm:prSet>
      <dgm:spPr/>
    </dgm:pt>
    <dgm:pt modelId="{019906F0-D60F-4A43-A63A-52FD86AA7A39}" type="pres">
      <dgm:prSet presAssocID="{8F6D230B-CCDE-4819-A7B8-8D2CCDB27129}" presName="node" presStyleLbl="node1" presStyleIdx="0" presStyleCnt="4" custLinFactX="-9403" custLinFactNeighborX="-100000" custLinFactNeighborY="0">
        <dgm:presLayoutVars>
          <dgm:bulletEnabled val="1"/>
        </dgm:presLayoutVars>
      </dgm:prSet>
      <dgm:spPr/>
    </dgm:pt>
    <dgm:pt modelId="{5CD2872F-E518-4573-A847-A0A6F98C7B7C}" type="pres">
      <dgm:prSet presAssocID="{BDFE02E4-7510-4FA6-B6AF-129E885F7308}" presName="sibTrans" presStyleLbl="sibTrans2D1" presStyleIdx="0" presStyleCnt="3"/>
      <dgm:spPr/>
    </dgm:pt>
    <dgm:pt modelId="{54A8312A-37FA-4786-B24B-6249ABAD0E34}" type="pres">
      <dgm:prSet presAssocID="{BDFE02E4-7510-4FA6-B6AF-129E885F7308}" presName="connectorText" presStyleLbl="sibTrans2D1" presStyleIdx="0" presStyleCnt="3"/>
      <dgm:spPr/>
    </dgm:pt>
    <dgm:pt modelId="{79E9DF5F-C35C-4193-B348-1CDC8E95EA3C}" type="pres">
      <dgm:prSet presAssocID="{611A71C1-2F7B-4774-883A-A114844EAAC4}" presName="node" presStyleLbl="node1" presStyleIdx="1" presStyleCnt="4">
        <dgm:presLayoutVars>
          <dgm:bulletEnabled val="1"/>
        </dgm:presLayoutVars>
      </dgm:prSet>
      <dgm:spPr/>
    </dgm:pt>
    <dgm:pt modelId="{72021196-B577-4F14-BE16-329098C9E890}" type="pres">
      <dgm:prSet presAssocID="{E3A462A5-4591-4E06-93E6-7417A970B2F7}" presName="sibTrans" presStyleLbl="sibTrans2D1" presStyleIdx="1" presStyleCnt="3"/>
      <dgm:spPr/>
    </dgm:pt>
    <dgm:pt modelId="{843EA0BB-B49D-4BE1-9E38-6A83A19297AB}" type="pres">
      <dgm:prSet presAssocID="{E3A462A5-4591-4E06-93E6-7417A970B2F7}" presName="connectorText" presStyleLbl="sibTrans2D1" presStyleIdx="1" presStyleCnt="3"/>
      <dgm:spPr/>
    </dgm:pt>
    <dgm:pt modelId="{1AE883D0-AB07-4CCE-A86A-4EF3BFCB7DCC}" type="pres">
      <dgm:prSet presAssocID="{292ABDA7-9C27-4D2B-B80E-31B059FF3DA2}" presName="node" presStyleLbl="node1" presStyleIdx="2" presStyleCnt="4">
        <dgm:presLayoutVars>
          <dgm:bulletEnabled val="1"/>
        </dgm:presLayoutVars>
      </dgm:prSet>
      <dgm:spPr/>
    </dgm:pt>
    <dgm:pt modelId="{7D8BF4E6-6296-4A16-B50C-26AD9E58B2E1}" type="pres">
      <dgm:prSet presAssocID="{1311835B-B117-41F3-80DD-6C804A566619}" presName="sibTrans" presStyleLbl="sibTrans2D1" presStyleIdx="2" presStyleCnt="3"/>
      <dgm:spPr/>
    </dgm:pt>
    <dgm:pt modelId="{D120D674-CE4F-42F9-9750-5C06B6C23F9C}" type="pres">
      <dgm:prSet presAssocID="{1311835B-B117-41F3-80DD-6C804A566619}" presName="connectorText" presStyleLbl="sibTrans2D1" presStyleIdx="2" presStyleCnt="3"/>
      <dgm:spPr/>
    </dgm:pt>
    <dgm:pt modelId="{9917FC8D-C5D2-4C98-81A4-8B6CED2F14E1}" type="pres">
      <dgm:prSet presAssocID="{64F6A237-3610-400F-9B90-79CB0331DB91}" presName="node" presStyleLbl="node1" presStyleIdx="3" presStyleCnt="4">
        <dgm:presLayoutVars>
          <dgm:bulletEnabled val="1"/>
        </dgm:presLayoutVars>
      </dgm:prSet>
      <dgm:spPr/>
    </dgm:pt>
  </dgm:ptLst>
  <dgm:cxnLst>
    <dgm:cxn modelId="{1F352A16-0991-40D8-8C48-138E90B58B60}" srcId="{6707E659-24A3-4050-A74C-A2EE496D4BE6}" destId="{611A71C1-2F7B-4774-883A-A114844EAAC4}" srcOrd="1" destOrd="0" parTransId="{833EEDC5-0D0B-4423-B362-6F994F03316D}" sibTransId="{E3A462A5-4591-4E06-93E6-7417A970B2F7}"/>
    <dgm:cxn modelId="{5C9B412D-B46B-4E7D-8419-F220365A3D4D}" type="presOf" srcId="{BDFE02E4-7510-4FA6-B6AF-129E885F7308}" destId="{54A8312A-37FA-4786-B24B-6249ABAD0E34}" srcOrd="1" destOrd="0" presId="urn:microsoft.com/office/officeart/2005/8/layout/process1"/>
    <dgm:cxn modelId="{57D1424F-7FBE-43B0-8CC8-6E1371734EFF}" type="presOf" srcId="{292ABDA7-9C27-4D2B-B80E-31B059FF3DA2}" destId="{1AE883D0-AB07-4CCE-A86A-4EF3BFCB7DCC}" srcOrd="0" destOrd="0" presId="urn:microsoft.com/office/officeart/2005/8/layout/process1"/>
    <dgm:cxn modelId="{AD906A51-B478-4443-8B8C-93274D313E93}" type="presOf" srcId="{E3A462A5-4591-4E06-93E6-7417A970B2F7}" destId="{843EA0BB-B49D-4BE1-9E38-6A83A19297AB}" srcOrd="1" destOrd="0" presId="urn:microsoft.com/office/officeart/2005/8/layout/process1"/>
    <dgm:cxn modelId="{A7F2F671-F1F7-4DA5-9578-A85AE7F19629}" type="presOf" srcId="{1311835B-B117-41F3-80DD-6C804A566619}" destId="{D120D674-CE4F-42F9-9750-5C06B6C23F9C}" srcOrd="1" destOrd="0" presId="urn:microsoft.com/office/officeart/2005/8/layout/process1"/>
    <dgm:cxn modelId="{8345477B-BB82-4EE6-8A33-1AA9C6BEF6C3}" type="presOf" srcId="{E3A462A5-4591-4E06-93E6-7417A970B2F7}" destId="{72021196-B577-4F14-BE16-329098C9E890}" srcOrd="0" destOrd="0" presId="urn:microsoft.com/office/officeart/2005/8/layout/process1"/>
    <dgm:cxn modelId="{EF42747D-FC28-47D3-AEB7-6CB0ABB21EF6}" srcId="{6707E659-24A3-4050-A74C-A2EE496D4BE6}" destId="{64F6A237-3610-400F-9B90-79CB0331DB91}" srcOrd="3" destOrd="0" parTransId="{1D5F2E1B-35E3-4AF2-8ABC-5A74C4023AF4}" sibTransId="{717C3354-9871-4B4A-B916-9794C20B2542}"/>
    <dgm:cxn modelId="{E82C878B-47AE-45C0-AB27-C677E0DEA715}" type="presOf" srcId="{64F6A237-3610-400F-9B90-79CB0331DB91}" destId="{9917FC8D-C5D2-4C98-81A4-8B6CED2F14E1}" srcOrd="0" destOrd="0" presId="urn:microsoft.com/office/officeart/2005/8/layout/process1"/>
    <dgm:cxn modelId="{B7446196-D8EC-45F5-9583-C777715AF33E}" srcId="{6707E659-24A3-4050-A74C-A2EE496D4BE6}" destId="{8F6D230B-CCDE-4819-A7B8-8D2CCDB27129}" srcOrd="0" destOrd="0" parTransId="{3E9C8A63-7542-4A2F-9766-2D5245ADF0BC}" sibTransId="{BDFE02E4-7510-4FA6-B6AF-129E885F7308}"/>
    <dgm:cxn modelId="{03857498-2419-4024-921D-9D6E98DF12AD}" type="presOf" srcId="{8F6D230B-CCDE-4819-A7B8-8D2CCDB27129}" destId="{019906F0-D60F-4A43-A63A-52FD86AA7A39}" srcOrd="0" destOrd="0" presId="urn:microsoft.com/office/officeart/2005/8/layout/process1"/>
    <dgm:cxn modelId="{C7CAE1B0-F5AD-4485-BF4E-09D7AF64547B}" type="presOf" srcId="{6707E659-24A3-4050-A74C-A2EE496D4BE6}" destId="{33FCB442-5012-4AE0-B207-255938D79B27}" srcOrd="0" destOrd="0" presId="urn:microsoft.com/office/officeart/2005/8/layout/process1"/>
    <dgm:cxn modelId="{F47B2CB5-BEC7-4396-A681-9D2EB71ABA9F}" srcId="{6707E659-24A3-4050-A74C-A2EE496D4BE6}" destId="{292ABDA7-9C27-4D2B-B80E-31B059FF3DA2}" srcOrd="2" destOrd="0" parTransId="{56F51151-A7F1-4D24-8EA4-712AE6BBCF8B}" sibTransId="{1311835B-B117-41F3-80DD-6C804A566619}"/>
    <dgm:cxn modelId="{68B6D5D0-5F92-49BD-85D7-BFDE12FAE761}" type="presOf" srcId="{611A71C1-2F7B-4774-883A-A114844EAAC4}" destId="{79E9DF5F-C35C-4193-B348-1CDC8E95EA3C}" srcOrd="0" destOrd="0" presId="urn:microsoft.com/office/officeart/2005/8/layout/process1"/>
    <dgm:cxn modelId="{BE0C97DD-196C-4A0F-BC59-F793D26333EB}" type="presOf" srcId="{BDFE02E4-7510-4FA6-B6AF-129E885F7308}" destId="{5CD2872F-E518-4573-A847-A0A6F98C7B7C}" srcOrd="0" destOrd="0" presId="urn:microsoft.com/office/officeart/2005/8/layout/process1"/>
    <dgm:cxn modelId="{7CDFC7F7-3863-47F1-B60A-47FB00F80088}" type="presOf" srcId="{1311835B-B117-41F3-80DD-6C804A566619}" destId="{7D8BF4E6-6296-4A16-B50C-26AD9E58B2E1}" srcOrd="0" destOrd="0" presId="urn:microsoft.com/office/officeart/2005/8/layout/process1"/>
    <dgm:cxn modelId="{59229117-87E5-488A-A13F-66D5C2C36822}" type="presParOf" srcId="{33FCB442-5012-4AE0-B207-255938D79B27}" destId="{019906F0-D60F-4A43-A63A-52FD86AA7A39}" srcOrd="0" destOrd="0" presId="urn:microsoft.com/office/officeart/2005/8/layout/process1"/>
    <dgm:cxn modelId="{FDD71AA8-E47C-4DF2-AE27-76BF0E8CCA78}" type="presParOf" srcId="{33FCB442-5012-4AE0-B207-255938D79B27}" destId="{5CD2872F-E518-4573-A847-A0A6F98C7B7C}" srcOrd="1" destOrd="0" presId="urn:microsoft.com/office/officeart/2005/8/layout/process1"/>
    <dgm:cxn modelId="{907EFA34-78BB-4174-84F8-624E9FBF742D}" type="presParOf" srcId="{5CD2872F-E518-4573-A847-A0A6F98C7B7C}" destId="{54A8312A-37FA-4786-B24B-6249ABAD0E34}" srcOrd="0" destOrd="0" presId="urn:microsoft.com/office/officeart/2005/8/layout/process1"/>
    <dgm:cxn modelId="{3063162B-01C0-4B1A-94D9-4EA55BBB47F2}" type="presParOf" srcId="{33FCB442-5012-4AE0-B207-255938D79B27}" destId="{79E9DF5F-C35C-4193-B348-1CDC8E95EA3C}" srcOrd="2" destOrd="0" presId="urn:microsoft.com/office/officeart/2005/8/layout/process1"/>
    <dgm:cxn modelId="{38CDC5FD-02EE-4B72-8CE8-2DCC92170E73}" type="presParOf" srcId="{33FCB442-5012-4AE0-B207-255938D79B27}" destId="{72021196-B577-4F14-BE16-329098C9E890}" srcOrd="3" destOrd="0" presId="urn:microsoft.com/office/officeart/2005/8/layout/process1"/>
    <dgm:cxn modelId="{09B40E70-5B50-4449-8178-A9CF967D55AF}" type="presParOf" srcId="{72021196-B577-4F14-BE16-329098C9E890}" destId="{843EA0BB-B49D-4BE1-9E38-6A83A19297AB}" srcOrd="0" destOrd="0" presId="urn:microsoft.com/office/officeart/2005/8/layout/process1"/>
    <dgm:cxn modelId="{B7810FD7-EEB0-40C3-8D4E-4841BF83AB0E}" type="presParOf" srcId="{33FCB442-5012-4AE0-B207-255938D79B27}" destId="{1AE883D0-AB07-4CCE-A86A-4EF3BFCB7DCC}" srcOrd="4" destOrd="0" presId="urn:microsoft.com/office/officeart/2005/8/layout/process1"/>
    <dgm:cxn modelId="{38334D43-C6CD-4EF6-AEEB-FFB033D7ABD0}" type="presParOf" srcId="{33FCB442-5012-4AE0-B207-255938D79B27}" destId="{7D8BF4E6-6296-4A16-B50C-26AD9E58B2E1}" srcOrd="5" destOrd="0" presId="urn:microsoft.com/office/officeart/2005/8/layout/process1"/>
    <dgm:cxn modelId="{7D1E6085-F672-436C-AB87-20ACA61B12CC}" type="presParOf" srcId="{7D8BF4E6-6296-4A16-B50C-26AD9E58B2E1}" destId="{D120D674-CE4F-42F9-9750-5C06B6C23F9C}" srcOrd="0" destOrd="0" presId="urn:microsoft.com/office/officeart/2005/8/layout/process1"/>
    <dgm:cxn modelId="{87063515-605C-4365-8EA5-6765D52FEE63}" type="presParOf" srcId="{33FCB442-5012-4AE0-B207-255938D79B27}" destId="{9917FC8D-C5D2-4C98-81A4-8B6CED2F14E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906F0-D60F-4A43-A63A-52FD86AA7A39}">
      <dsp:nvSpPr>
        <dsp:cNvPr id="0" name=""/>
        <dsp:cNvSpPr/>
      </dsp:nvSpPr>
      <dsp:spPr>
        <a:xfrm>
          <a:off x="0" y="1757670"/>
          <a:ext cx="1561703" cy="1903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 – AI in Vehicles</a:t>
          </a:r>
        </a:p>
      </dsp:txBody>
      <dsp:txXfrm>
        <a:off x="45741" y="1803411"/>
        <a:ext cx="1470221" cy="1811843"/>
      </dsp:txXfrm>
    </dsp:sp>
    <dsp:sp modelId="{5CD2872F-E518-4573-A847-A0A6F98C7B7C}">
      <dsp:nvSpPr>
        <dsp:cNvPr id="0" name=""/>
        <dsp:cNvSpPr/>
      </dsp:nvSpPr>
      <dsp:spPr>
        <a:xfrm>
          <a:off x="1718766" y="2515682"/>
          <a:ext cx="332974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18766" y="2593142"/>
        <a:ext cx="233082" cy="232382"/>
      </dsp:txXfrm>
    </dsp:sp>
    <dsp:sp modelId="{79E9DF5F-C35C-4193-B348-1CDC8E95EA3C}">
      <dsp:nvSpPr>
        <dsp:cNvPr id="0" name=""/>
        <dsp:cNvSpPr/>
      </dsp:nvSpPr>
      <dsp:spPr>
        <a:xfrm>
          <a:off x="2189956" y="1757670"/>
          <a:ext cx="1561703" cy="1903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Differences Between Supervised, Unsupervised and Reinforcement Learning</a:t>
          </a:r>
        </a:p>
      </dsp:txBody>
      <dsp:txXfrm>
        <a:off x="2235697" y="1803411"/>
        <a:ext cx="1470221" cy="1811843"/>
      </dsp:txXfrm>
    </dsp:sp>
    <dsp:sp modelId="{72021196-B577-4F14-BE16-329098C9E890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07829" y="2593142"/>
        <a:ext cx="231757" cy="232382"/>
      </dsp:txXfrm>
    </dsp:sp>
    <dsp:sp modelId="{1AE883D0-AB07-4CCE-A86A-4EF3BFCB7DCC}">
      <dsp:nvSpPr>
        <dsp:cNvPr id="0" name=""/>
        <dsp:cNvSpPr/>
      </dsp:nvSpPr>
      <dsp:spPr>
        <a:xfrm>
          <a:off x="4376340" y="1757670"/>
          <a:ext cx="1561703" cy="1903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Reinforcement Learning – Basic Algorithm</a:t>
          </a:r>
        </a:p>
      </dsp:txBody>
      <dsp:txXfrm>
        <a:off x="4422081" y="1803411"/>
        <a:ext cx="1470221" cy="1811843"/>
      </dsp:txXfrm>
    </dsp:sp>
    <dsp:sp modelId="{7D8BF4E6-6296-4A16-B50C-26AD9E58B2E1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94214" y="2593142"/>
        <a:ext cx="231757" cy="232382"/>
      </dsp:txXfrm>
    </dsp:sp>
    <dsp:sp modelId="{9917FC8D-C5D2-4C98-81A4-8B6CED2F14E1}">
      <dsp:nvSpPr>
        <dsp:cNvPr id="0" name=""/>
        <dsp:cNvSpPr/>
      </dsp:nvSpPr>
      <dsp:spPr>
        <a:xfrm>
          <a:off x="6562724" y="1757670"/>
          <a:ext cx="1561703" cy="1903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Problem</a:t>
          </a:r>
          <a:r>
            <a:rPr lang="en-US" sz="1700" kern="1200" baseline="0" dirty="0"/>
            <a:t> Statement</a:t>
          </a:r>
          <a:endParaRPr lang="en-US" sz="1700" kern="1200" dirty="0"/>
        </a:p>
      </dsp:txBody>
      <dsp:txXfrm>
        <a:off x="6608465" y="1803411"/>
        <a:ext cx="1470221" cy="1811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4A988-8D73-4F1C-BFE0-3B6FBCAC4090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0E329-47D7-4673-8181-97E1E7C19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4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2A4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7041834" y="5764454"/>
            <a:ext cx="2913346" cy="914400"/>
            <a:chOff x="8826758" y="5747658"/>
            <a:chExt cx="3537632" cy="1110342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/>
            <a:srcRect l="12269" t="21970" r="7765" b="26396"/>
            <a:stretch/>
          </p:blipFill>
          <p:spPr>
            <a:xfrm>
              <a:off x="8826758" y="5747658"/>
              <a:ext cx="3442997" cy="111034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 userDrawn="1"/>
          </p:nvSpPr>
          <p:spPr>
            <a:xfrm>
              <a:off x="9742887" y="5853814"/>
              <a:ext cx="2621503" cy="896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DFCF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Vibrations, Intelligent Testing, &amp; Active Learning of Structures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72" y="5756776"/>
            <a:ext cx="2053123" cy="914400"/>
          </a:xfrm>
          <a:prstGeom prst="rect">
            <a:avLst/>
          </a:prstGeom>
        </p:spPr>
      </p:pic>
      <p:sp>
        <p:nvSpPr>
          <p:cNvPr id="60" name="Rectangle 59"/>
          <p:cNvSpPr/>
          <p:nvPr userDrawn="1"/>
        </p:nvSpPr>
        <p:spPr>
          <a:xfrm rot="2700000">
            <a:off x="14412343" y="4878637"/>
            <a:ext cx="2743200" cy="2743200"/>
          </a:xfrm>
          <a:prstGeom prst="rect">
            <a:avLst/>
          </a:prstGeom>
          <a:solidFill>
            <a:srgbClr val="2A4776"/>
          </a:solidFill>
          <a:ln>
            <a:solidFill>
              <a:srgbClr val="2A47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77291" y="2194453"/>
            <a:ext cx="2560542" cy="246909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473926" y="1306535"/>
            <a:ext cx="4286250" cy="1325563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rgbClr val="FFC64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Title slide style</a:t>
            </a:r>
          </a:p>
        </p:txBody>
      </p:sp>
    </p:spTree>
    <p:extLst>
      <p:ext uri="{BB962C8B-B14F-4D97-AF65-F5344CB8AC3E}">
        <p14:creationId xmlns:p14="http://schemas.microsoft.com/office/powerpoint/2010/main" val="92692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2A4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49457" cy="132556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9398" y="6356350"/>
            <a:ext cx="4103916" cy="3651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5139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/>
              <a:t>Slide </a:t>
            </a:r>
            <a:fld id="{C42A0913-0C47-4305-B880-18B88C74D2D1}" type="slidenum">
              <a:rPr lang="en-US" smtClean="0"/>
              <a:pPr algn="ctr"/>
              <a:t>‹#›</a:t>
            </a:fld>
            <a:r>
              <a:rPr lang="en-US" dirty="0"/>
              <a:t> of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9913257" y="408900"/>
            <a:ext cx="1640115" cy="1255522"/>
            <a:chOff x="9913257" y="408900"/>
            <a:chExt cx="1640115" cy="1255522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251349" y="408900"/>
              <a:ext cx="1302023" cy="12555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913257" y="408900"/>
              <a:ext cx="1302023" cy="1255522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0549" y="4124853"/>
            <a:ext cx="1973400" cy="32592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0251349" y="6024003"/>
            <a:ext cx="2068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 T A L </a:t>
            </a:r>
            <a:b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596139" y="4584692"/>
            <a:ext cx="1378857" cy="2273308"/>
          </a:xfrm>
          <a:prstGeom prst="rect">
            <a:avLst/>
          </a:prstGeom>
          <a:solidFill>
            <a:srgbClr val="2A477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49457" cy="132556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9398" y="6356350"/>
            <a:ext cx="4103916" cy="3651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5139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/>
              <a:t>Slide </a:t>
            </a:r>
            <a:fld id="{C42A0913-0C47-4305-B880-18B88C74D2D1}" type="slidenum">
              <a:rPr lang="en-US" smtClean="0"/>
              <a:pPr algn="ctr"/>
              <a:t>‹#›</a:t>
            </a:fld>
            <a:r>
              <a:rPr lang="en-US" dirty="0"/>
              <a:t> of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70549" y="4124853"/>
            <a:ext cx="1973400" cy="32592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0251349" y="6024003"/>
            <a:ext cx="2068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 T A L </a:t>
            </a:r>
            <a:b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10622461" y="4448166"/>
            <a:ext cx="1378857" cy="240983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67996" y="411067"/>
            <a:ext cx="1487732" cy="12710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25096" y="411067"/>
            <a:ext cx="1487732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5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2A4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9398" y="6356350"/>
            <a:ext cx="4103916" cy="3651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5139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/>
              <a:t>Slide </a:t>
            </a:r>
            <a:fld id="{C42A0913-0C47-4305-B880-18B88C74D2D1}" type="slidenum">
              <a:rPr lang="en-US" smtClean="0"/>
              <a:pPr algn="ctr"/>
              <a:t>‹#›</a:t>
            </a:fld>
            <a:r>
              <a:rPr lang="en-US" dirty="0"/>
              <a:t> of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2508930" y="2801239"/>
            <a:ext cx="7174140" cy="1255522"/>
            <a:chOff x="6531882" y="408900"/>
            <a:chExt cx="7174140" cy="1255522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403999" y="408900"/>
              <a:ext cx="1302023" cy="12555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6531882" y="408900"/>
              <a:ext cx="1302023" cy="1255522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0549" y="4124853"/>
            <a:ext cx="1973400" cy="32592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0251349" y="6024003"/>
            <a:ext cx="2068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 T A L </a:t>
            </a:r>
            <a:b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596139" y="4667690"/>
            <a:ext cx="1378857" cy="2173526"/>
          </a:xfrm>
          <a:prstGeom prst="rect">
            <a:avLst/>
          </a:prstGeom>
          <a:solidFill>
            <a:srgbClr val="2A477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952875" y="2766219"/>
            <a:ext cx="4286250" cy="1325563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Transition slide style</a:t>
            </a:r>
          </a:p>
        </p:txBody>
      </p:sp>
    </p:spTree>
    <p:extLst>
      <p:ext uri="{BB962C8B-B14F-4D97-AF65-F5344CB8AC3E}">
        <p14:creationId xmlns:p14="http://schemas.microsoft.com/office/powerpoint/2010/main" val="259644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2A4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9398" y="6356350"/>
            <a:ext cx="4103916" cy="365125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5139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/>
              <a:t>Slide </a:t>
            </a:r>
            <a:fld id="{C42A0913-0C47-4305-B880-18B88C74D2D1}" type="slidenum">
              <a:rPr lang="en-US" smtClean="0"/>
              <a:pPr algn="ctr"/>
              <a:t>‹#›</a:t>
            </a:fld>
            <a:r>
              <a:rPr lang="en-US" dirty="0"/>
              <a:t> of 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2508930" y="161250"/>
            <a:ext cx="6820384" cy="914400"/>
            <a:chOff x="6531882" y="408900"/>
            <a:chExt cx="6820384" cy="9144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403999" y="408900"/>
              <a:ext cx="948267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flipH="1">
              <a:off x="6531882" y="408900"/>
              <a:ext cx="948267" cy="9144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0549" y="4124853"/>
            <a:ext cx="1973400" cy="32592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0251349" y="6024003"/>
            <a:ext cx="2068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 T A L </a:t>
            </a:r>
            <a:b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DFC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596139" y="4397026"/>
            <a:ext cx="1378857" cy="2273308"/>
          </a:xfrm>
          <a:prstGeom prst="rect">
            <a:avLst/>
          </a:prstGeom>
          <a:solidFill>
            <a:srgbClr val="2A4776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952875" y="91209"/>
            <a:ext cx="4286250" cy="1325563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Transition slide style</a:t>
            </a:r>
          </a:p>
        </p:txBody>
      </p:sp>
    </p:spTree>
    <p:extLst>
      <p:ext uri="{BB962C8B-B14F-4D97-AF65-F5344CB8AC3E}">
        <p14:creationId xmlns:p14="http://schemas.microsoft.com/office/powerpoint/2010/main" val="405476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9398" y="6356350"/>
            <a:ext cx="4103916" cy="365125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5139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‹#›</a:t>
            </a:fld>
            <a:r>
              <a:rPr lang="en-US"/>
              <a:t> of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7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B0C129-BD87-4FDB-92D0-9055CE7B1A9B}"/>
              </a:ext>
            </a:extLst>
          </p:cNvPr>
          <p:cNvSpPr txBox="1"/>
          <p:nvPr/>
        </p:nvSpPr>
        <p:spPr>
          <a:xfrm>
            <a:off x="2690191" y="2182505"/>
            <a:ext cx="6768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VIBRATION REDUCTION OF A QUARTER – CAR SUSPENSION SYSTEM USING REINFORCEMENT LEARNING 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By Dhruv Mehta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Advisor – Dr. Sriram </a:t>
            </a:r>
            <a:r>
              <a:rPr lang="en-US" sz="2000" b="1" dirty="0" err="1">
                <a:solidFill>
                  <a:schemeClr val="bg1"/>
                </a:solidFill>
              </a:rPr>
              <a:t>Malladi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7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7E1E8B-1852-46B7-A36F-CA6ABBA7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0B13D-2A1A-48B7-B9BF-01408069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10</a:t>
            </a:fld>
            <a:r>
              <a:rPr lang="en-US"/>
              <a:t> of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B73840-BAEF-4346-92D4-B557476B3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98" y="426741"/>
            <a:ext cx="5791200" cy="680317"/>
          </a:xfrm>
        </p:spPr>
        <p:txBody>
          <a:bodyPr>
            <a:noAutofit/>
          </a:bodyPr>
          <a:lstStyle/>
          <a:p>
            <a:r>
              <a:rPr lang="en-US" dirty="0"/>
              <a:t>Q-Learning RL Algorithm Implementation for TSM’s variable stiffness</a:t>
            </a:r>
          </a:p>
        </p:txBody>
      </p: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640A850A-51B4-44E9-9C6B-FC6A9824D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62" y="1552151"/>
            <a:ext cx="5791200" cy="4804199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8F7A384-8264-4B5B-A284-33EF26E72994}"/>
              </a:ext>
            </a:extLst>
          </p:cNvPr>
          <p:cNvCxnSpPr/>
          <p:nvPr/>
        </p:nvCxnSpPr>
        <p:spPr>
          <a:xfrm flipV="1">
            <a:off x="8277225" y="2676525"/>
            <a:ext cx="1276350" cy="16192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271AB8B-1693-415A-A315-4E51DF56354F}"/>
              </a:ext>
            </a:extLst>
          </p:cNvPr>
          <p:cNvSpPr txBox="1"/>
          <p:nvPr/>
        </p:nvSpPr>
        <p:spPr>
          <a:xfrm>
            <a:off x="9553575" y="2514600"/>
            <a:ext cx="121920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Changing TSM’s stiffness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7737CE5-34A2-49A5-9A6F-520AA9F720EA}"/>
              </a:ext>
            </a:extLst>
          </p:cNvPr>
          <p:cNvCxnSpPr>
            <a:cxnSpLocks/>
          </p:cNvCxnSpPr>
          <p:nvPr/>
        </p:nvCxnSpPr>
        <p:spPr>
          <a:xfrm flipV="1">
            <a:off x="7000875" y="4333875"/>
            <a:ext cx="2790825" cy="1304926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1ADEE3-E9EE-4425-B867-97044A871F72}"/>
              </a:ext>
            </a:extLst>
          </p:cNvPr>
          <p:cNvSpPr txBox="1"/>
          <p:nvPr/>
        </p:nvSpPr>
        <p:spPr>
          <a:xfrm>
            <a:off x="9791700" y="3872210"/>
            <a:ext cx="226695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Quarter – Car Suspension System and TSM system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DC49287-3072-4A74-8EB8-5398A1BD281D}"/>
              </a:ext>
            </a:extLst>
          </p:cNvPr>
          <p:cNvCxnSpPr/>
          <p:nvPr/>
        </p:nvCxnSpPr>
        <p:spPr>
          <a:xfrm rot="10800000" flipV="1">
            <a:off x="1838326" y="2676525"/>
            <a:ext cx="1628775" cy="514350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802ED88-B04A-44C0-B6EF-DAF78F2613D5}"/>
              </a:ext>
            </a:extLst>
          </p:cNvPr>
          <p:cNvSpPr txBox="1"/>
          <p:nvPr/>
        </p:nvSpPr>
        <p:spPr>
          <a:xfrm>
            <a:off x="619125" y="2976265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PSD Peaks</a:t>
            </a:r>
          </a:p>
        </p:txBody>
      </p:sp>
    </p:spTree>
    <p:extLst>
      <p:ext uri="{BB962C8B-B14F-4D97-AF65-F5344CB8AC3E}">
        <p14:creationId xmlns:p14="http://schemas.microsoft.com/office/powerpoint/2010/main" val="377533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2D9DCC-FE96-4C82-9F2B-CA19F943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DC3994-1D47-46C7-A15C-E86202716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11</a:t>
            </a:fld>
            <a:r>
              <a:rPr lang="en-US"/>
              <a:t> of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25BC5C-040D-43D6-9159-9F015376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formula and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A1C0A-57D5-4CC5-B68F-35841026DF2C}"/>
              </a:ext>
            </a:extLst>
          </p:cNvPr>
          <p:cNvSpPr txBox="1"/>
          <p:nvPr/>
        </p:nvSpPr>
        <p:spPr>
          <a:xfrm>
            <a:off x="279398" y="1232106"/>
            <a:ext cx="448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Bellman Equation</a:t>
            </a:r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4FF0FF-775D-458A-A81F-268436E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28" y="1814512"/>
            <a:ext cx="8333344" cy="41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9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D5B3C3-BCC6-43CA-A9C0-10F4874A9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A7697-C7BD-414C-8CA9-C6BB953D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12</a:t>
            </a:fld>
            <a:r>
              <a:rPr lang="en-US"/>
              <a:t> of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9DA6AF-BDF6-4E2B-AC2B-9FFA5A70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A34F844-5353-408A-9E71-AF7058525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0" y="1416772"/>
            <a:ext cx="5341120" cy="400584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7DC8C9-A270-4FD0-8E2D-CE4E1E61E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38" y="1416773"/>
            <a:ext cx="5341120" cy="40058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00BC735-7445-4A7D-8D0C-E5BB8C6E969C}"/>
              </a:ext>
            </a:extLst>
          </p:cNvPr>
          <p:cNvSpPr/>
          <p:nvPr/>
        </p:nvSpPr>
        <p:spPr>
          <a:xfrm>
            <a:off x="1476375" y="3267075"/>
            <a:ext cx="381000" cy="112395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7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62A08D-E0BD-4B49-ABB0-908C661F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6D90F-2BB3-48FC-A3D4-953688DC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13</a:t>
            </a:fld>
            <a:r>
              <a:rPr lang="en-US"/>
              <a:t> of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760176-F7D3-46A1-8715-C6130A75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of RL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EEF92-6B84-4B96-9568-4D00C44A3424}"/>
              </a:ext>
            </a:extLst>
          </p:cNvPr>
          <p:cNvSpPr txBox="1"/>
          <p:nvPr/>
        </p:nvSpPr>
        <p:spPr>
          <a:xfrm>
            <a:off x="428625" y="1800225"/>
            <a:ext cx="7810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Can be used to solve complex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training data set needed, learns from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RL mimics human behavior, hence close to achieving perfection</a:t>
            </a:r>
          </a:p>
        </p:txBody>
      </p:sp>
    </p:spTree>
    <p:extLst>
      <p:ext uri="{BB962C8B-B14F-4D97-AF65-F5344CB8AC3E}">
        <p14:creationId xmlns:p14="http://schemas.microsoft.com/office/powerpoint/2010/main" val="166462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B4B5E5-34BC-40B1-B007-167687CA7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252CDD-6504-4910-8B10-3E2B0DD0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14</a:t>
            </a:fld>
            <a:r>
              <a:rPr lang="en-US"/>
              <a:t> of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FB6EAB-264D-4CC8-9232-55FDADFA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839C9-BD57-4CD7-AFB8-6D302C8C9203}"/>
              </a:ext>
            </a:extLst>
          </p:cNvPr>
          <p:cNvSpPr txBox="1"/>
          <p:nvPr/>
        </p:nvSpPr>
        <p:spPr>
          <a:xfrm>
            <a:off x="657225" y="1790700"/>
            <a:ext cx="9334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Too much RL can diminish results due to overload of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Not preferred for solving simple problems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Needs a lot of data for computation and is also computationally expensive.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600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/>
              <a:t>Overview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2</a:t>
            </a:fld>
            <a:r>
              <a:rPr lang="en-US"/>
              <a:t> of 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4A9D70-B87C-4B02-B6BA-CEC572698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006590"/>
              </p:ext>
            </p:extLst>
          </p:nvPr>
        </p:nvGraphicFramePr>
        <p:xfrm>
          <a:off x="578120" y="23389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DD382698-69EC-4996-9C1C-7061B7FD8D6D}"/>
              </a:ext>
            </a:extLst>
          </p:cNvPr>
          <p:cNvGrpSpPr/>
          <p:nvPr/>
        </p:nvGrpSpPr>
        <p:grpSpPr>
          <a:xfrm>
            <a:off x="9363275" y="1991561"/>
            <a:ext cx="1870833" cy="1903325"/>
            <a:chOff x="6562724" y="1757670"/>
            <a:chExt cx="1614046" cy="190332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A4C52A7-EB54-4E51-9EC7-3630095CA358}"/>
                </a:ext>
              </a:extLst>
            </p:cNvPr>
            <p:cNvSpPr/>
            <p:nvPr/>
          </p:nvSpPr>
          <p:spPr>
            <a:xfrm>
              <a:off x="6562724" y="1757670"/>
              <a:ext cx="1561703" cy="190332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0C0C345-09B4-43F9-89FD-4B5AE1FFC12E}"/>
                </a:ext>
              </a:extLst>
            </p:cNvPr>
            <p:cNvSpPr txBox="1"/>
            <p:nvPr/>
          </p:nvSpPr>
          <p:spPr>
            <a:xfrm>
              <a:off x="6562724" y="1803410"/>
              <a:ext cx="1614046" cy="18118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/>
                <a:t>RL Implementation using Q-Learning Technique</a:t>
              </a:r>
              <a:endParaRPr lang="en-US" sz="1700" kern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C3548B-343C-4C62-A694-0EAAFDC7B86E}"/>
              </a:ext>
            </a:extLst>
          </p:cNvPr>
          <p:cNvGrpSpPr/>
          <p:nvPr/>
        </p:nvGrpSpPr>
        <p:grpSpPr>
          <a:xfrm>
            <a:off x="8881956" y="2749571"/>
            <a:ext cx="331081" cy="387302"/>
            <a:chOff x="6094214" y="2515682"/>
            <a:chExt cx="331081" cy="387302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0F3CE43C-0E4A-4AB7-9CC2-1AB387CA55B9}"/>
                </a:ext>
              </a:extLst>
            </p:cNvPr>
            <p:cNvSpPr/>
            <p:nvPr/>
          </p:nvSpPr>
          <p:spPr>
            <a:xfrm>
              <a:off x="6094214" y="2515682"/>
              <a:ext cx="331081" cy="3873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rrow: Right 4">
              <a:extLst>
                <a:ext uri="{FF2B5EF4-FFF2-40B4-BE49-F238E27FC236}">
                  <a16:creationId xmlns:a16="http://schemas.microsoft.com/office/drawing/2014/main" id="{93286C6A-458F-4DDB-A314-88034803CE77}"/>
                </a:ext>
              </a:extLst>
            </p:cNvPr>
            <p:cNvSpPr txBox="1"/>
            <p:nvPr/>
          </p:nvSpPr>
          <p:spPr>
            <a:xfrm>
              <a:off x="6094214" y="2593142"/>
              <a:ext cx="231757" cy="232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56309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 in Vehicles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VITAL Structures Group,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898989"/>
                </a:solidFill>
                <a:latin typeface="+mn-lt"/>
                <a:cs typeface="+mn-cs"/>
              </a:rPr>
              <a:t>Slide </a:t>
            </a:r>
            <a:fld id="{C42A0913-0C47-4305-B880-18B88C74D2D1}" type="slidenum">
              <a:rPr lang="en-US" sz="900">
                <a:solidFill>
                  <a:srgbClr val="898989"/>
                </a:solidFill>
                <a:latin typeface="+mn-lt"/>
                <a:cs typeface="+mn-cs"/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3</a:t>
            </a:fld>
            <a:r>
              <a:rPr lang="en-US" sz="900">
                <a:solidFill>
                  <a:srgbClr val="898989"/>
                </a:solidFill>
                <a:latin typeface="+mn-lt"/>
                <a:cs typeface="+mn-cs"/>
              </a:rPr>
              <a:t> of </a:t>
            </a:r>
          </a:p>
        </p:txBody>
      </p:sp>
      <p:pic>
        <p:nvPicPr>
          <p:cNvPr id="4" name="Mercedes-Benz S-Class VS Audi A8 - Best Air Suspension_Trim">
            <a:hlinkClick r:id="" action="ppaction://media"/>
            <a:extLst>
              <a:ext uri="{FF2B5EF4-FFF2-40B4-BE49-F238E27FC236}">
                <a16:creationId xmlns:a16="http://schemas.microsoft.com/office/drawing/2014/main" id="{6FBD8FD8-D748-4C52-B823-CE56574DE9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8699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 Approaches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4</a:t>
            </a:fld>
            <a:r>
              <a:rPr lang="en-US"/>
              <a:t> of </a:t>
            </a:r>
            <a:endParaRPr lang="en-US" dirty="0"/>
          </a:p>
        </p:txBody>
      </p:sp>
      <p:pic>
        <p:nvPicPr>
          <p:cNvPr id="3" name="Picture 2" descr="A green sign with white text&#10;&#10;Description automatically generated">
            <a:extLst>
              <a:ext uri="{FF2B5EF4-FFF2-40B4-BE49-F238E27FC236}">
                <a16:creationId xmlns:a16="http://schemas.microsoft.com/office/drawing/2014/main" id="{AA53B38A-2E24-4081-8003-D6A0B593B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50" y="1587252"/>
            <a:ext cx="8037299" cy="45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92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 Approaches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5</a:t>
            </a:fld>
            <a:r>
              <a:rPr lang="en-US"/>
              <a:t> of 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4A9B759-F2E7-4051-BAEC-7DB9DB0D6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1567548"/>
            <a:ext cx="8044062" cy="460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9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 Approaches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6</a:t>
            </a:fld>
            <a:r>
              <a:rPr lang="en-US"/>
              <a:t> of 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F3D6F1-FFAD-43EC-A15F-B81CD29D6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59" y="1594604"/>
            <a:ext cx="7995921" cy="458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5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3CF00A-EEF1-49CE-B10F-89913E8E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25C92-7515-4C07-AFFD-EF7A62C75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7</a:t>
            </a:fld>
            <a:r>
              <a:rPr lang="en-US"/>
              <a:t> of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E035BC-6E26-45F1-B983-EAAFD41F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Example</a:t>
            </a:r>
          </a:p>
        </p:txBody>
      </p:sp>
      <p:pic>
        <p:nvPicPr>
          <p:cNvPr id="5" name="Google DeepMind's Deep Q-learning playing Atari Breakout_Trim">
            <a:hlinkClick r:id="" action="ppaction://media"/>
            <a:extLst>
              <a:ext uri="{FF2B5EF4-FFF2-40B4-BE49-F238E27FC236}">
                <a16:creationId xmlns:a16="http://schemas.microsoft.com/office/drawing/2014/main" id="{0099F6AC-CAAB-4C0E-9D33-DD072AAB0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3779" y="1259840"/>
            <a:ext cx="3880819" cy="47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FF45D8-FB89-4739-954D-D820BCFE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FB2B4-61E7-44E2-9CD8-CB3247A9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8</a:t>
            </a:fld>
            <a:r>
              <a:rPr lang="en-US"/>
              <a:t> of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22BDF9-4220-4583-B4CB-88B28F27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6414484C-B3F2-407A-BF00-2C5B3C427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40" y="1525446"/>
            <a:ext cx="2915841" cy="3002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803038-329E-43C4-8F5C-A2137E5AFD83}"/>
              </a:ext>
            </a:extLst>
          </p:cNvPr>
          <p:cNvSpPr txBox="1"/>
          <p:nvPr/>
        </p:nvSpPr>
        <p:spPr>
          <a:xfrm>
            <a:off x="4119331" y="4612804"/>
            <a:ext cx="4015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assume a linear suspension model having a sprung mass (m</a:t>
            </a:r>
            <a:r>
              <a:rPr lang="en-US" sz="1600" baseline="-25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 = 300 Kg), an </a:t>
            </a:r>
            <a:r>
              <a:rPr lang="en-US" sz="1600" dirty="0" err="1">
                <a:solidFill>
                  <a:schemeClr val="bg1"/>
                </a:solidFill>
              </a:rPr>
              <a:t>Unsprung</a:t>
            </a:r>
            <a:r>
              <a:rPr lang="en-US" sz="1600" dirty="0">
                <a:solidFill>
                  <a:schemeClr val="bg1"/>
                </a:solidFill>
              </a:rPr>
              <a:t> mass (m</a:t>
            </a:r>
            <a:r>
              <a:rPr lang="en-US" sz="1600" baseline="-25000" dirty="0">
                <a:solidFill>
                  <a:schemeClr val="bg1"/>
                </a:solidFill>
              </a:rPr>
              <a:t>1</a:t>
            </a:r>
            <a:r>
              <a:rPr lang="en-US" sz="1600" dirty="0">
                <a:solidFill>
                  <a:schemeClr val="bg1"/>
                </a:solidFill>
              </a:rPr>
              <a:t> = 60 Kg) and a Spring Mass Damper system (K</a:t>
            </a:r>
            <a:r>
              <a:rPr lang="en-US" sz="1600" baseline="-25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 = 16000 N/m, b</a:t>
            </a:r>
            <a:r>
              <a:rPr lang="en-US" sz="1600" baseline="-25000" dirty="0">
                <a:solidFill>
                  <a:schemeClr val="bg1"/>
                </a:solidFill>
              </a:rPr>
              <a:t>2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>
                <a:solidFill>
                  <a:schemeClr val="bg1"/>
                </a:solidFill>
              </a:rPr>
              <a:t>50 N-s/</a:t>
            </a:r>
            <a:r>
              <a:rPr lang="en-US" sz="1600" dirty="0">
                <a:solidFill>
                  <a:schemeClr val="bg1"/>
                </a:solidFill>
              </a:rPr>
              <a:t>m</a:t>
            </a:r>
            <a:r>
              <a:rPr lang="en-US" sz="1600">
                <a:solidFill>
                  <a:schemeClr val="bg1"/>
                </a:solidFill>
              </a:rPr>
              <a:t>, </a:t>
            </a:r>
            <a:r>
              <a:rPr lang="en-US" sz="1600" dirty="0">
                <a:solidFill>
                  <a:schemeClr val="bg1"/>
                </a:solidFill>
              </a:rPr>
              <a:t>K</a:t>
            </a:r>
            <a:r>
              <a:rPr lang="en-US" sz="1600" baseline="-25000" dirty="0">
                <a:solidFill>
                  <a:schemeClr val="bg1"/>
                </a:solidFill>
              </a:rPr>
              <a:t>1</a:t>
            </a:r>
            <a:r>
              <a:rPr lang="en-US" sz="1600" dirty="0">
                <a:solidFill>
                  <a:schemeClr val="bg1"/>
                </a:solidFill>
              </a:rPr>
              <a:t> = 190000 N/m) undergoing a random gaussian disturbance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5EF30E-A8FE-4A86-AEBE-5735789EF6B0}"/>
              </a:ext>
            </a:extLst>
          </p:cNvPr>
          <p:cNvGrpSpPr/>
          <p:nvPr/>
        </p:nvGrpSpPr>
        <p:grpSpPr>
          <a:xfrm>
            <a:off x="3566968" y="2048814"/>
            <a:ext cx="820426" cy="365125"/>
            <a:chOff x="1718766" y="2515682"/>
            <a:chExt cx="332974" cy="387302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398D3E9-A51D-46C2-8E1F-838E68B8B25D}"/>
                </a:ext>
              </a:extLst>
            </p:cNvPr>
            <p:cNvSpPr/>
            <p:nvPr/>
          </p:nvSpPr>
          <p:spPr>
            <a:xfrm>
              <a:off x="1718766" y="2515682"/>
              <a:ext cx="332974" cy="3873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E894D274-AD22-41B9-8713-51811270140E}"/>
                </a:ext>
              </a:extLst>
            </p:cNvPr>
            <p:cNvSpPr txBox="1"/>
            <p:nvPr/>
          </p:nvSpPr>
          <p:spPr>
            <a:xfrm>
              <a:off x="1718766" y="2593142"/>
              <a:ext cx="233082" cy="232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644D67-D6B1-4283-BBD3-B53254400F3A}"/>
              </a:ext>
            </a:extLst>
          </p:cNvPr>
          <p:cNvGrpSpPr/>
          <p:nvPr/>
        </p:nvGrpSpPr>
        <p:grpSpPr>
          <a:xfrm>
            <a:off x="7832157" y="2052880"/>
            <a:ext cx="760568" cy="383236"/>
            <a:chOff x="1718766" y="2515682"/>
            <a:chExt cx="332974" cy="387302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EF2DDB85-76B4-4123-AA86-E33415F16360}"/>
                </a:ext>
              </a:extLst>
            </p:cNvPr>
            <p:cNvSpPr/>
            <p:nvPr/>
          </p:nvSpPr>
          <p:spPr>
            <a:xfrm>
              <a:off x="1718766" y="2515682"/>
              <a:ext cx="332974" cy="3873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rrow: Right 4">
              <a:extLst>
                <a:ext uri="{FF2B5EF4-FFF2-40B4-BE49-F238E27FC236}">
                  <a16:creationId xmlns:a16="http://schemas.microsoft.com/office/drawing/2014/main" id="{618D48DF-413B-4483-9756-58C24B76C914}"/>
                </a:ext>
              </a:extLst>
            </p:cNvPr>
            <p:cNvSpPr txBox="1"/>
            <p:nvPr/>
          </p:nvSpPr>
          <p:spPr>
            <a:xfrm>
              <a:off x="1718766" y="2593142"/>
              <a:ext cx="233082" cy="232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pic>
        <p:nvPicPr>
          <p:cNvPr id="25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92863650-22A2-4FC8-9FE5-DA7231FCF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071" y="1200862"/>
            <a:ext cx="3011792" cy="2258844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73B838-096D-4E7F-B0B8-B3A97297F6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79" y="3469806"/>
            <a:ext cx="2577122" cy="193284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B44479-E063-464D-B750-39958DC8C461}"/>
              </a:ext>
            </a:extLst>
          </p:cNvPr>
          <p:cNvGrpSpPr/>
          <p:nvPr/>
        </p:nvGrpSpPr>
        <p:grpSpPr>
          <a:xfrm>
            <a:off x="3590952" y="3792360"/>
            <a:ext cx="820426" cy="365125"/>
            <a:chOff x="1718766" y="2515682"/>
            <a:chExt cx="332974" cy="387302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B6829BF4-488E-4B33-B315-2FA5F7F9E459}"/>
                </a:ext>
              </a:extLst>
            </p:cNvPr>
            <p:cNvSpPr/>
            <p:nvPr/>
          </p:nvSpPr>
          <p:spPr>
            <a:xfrm>
              <a:off x="1718766" y="2515682"/>
              <a:ext cx="332974" cy="3873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Arrow: Right 4">
              <a:extLst>
                <a:ext uri="{FF2B5EF4-FFF2-40B4-BE49-F238E27FC236}">
                  <a16:creationId xmlns:a16="http://schemas.microsoft.com/office/drawing/2014/main" id="{FB8D8E10-72B2-4B40-AE1B-458E865E9440}"/>
                </a:ext>
              </a:extLst>
            </p:cNvPr>
            <p:cNvSpPr txBox="1"/>
            <p:nvPr/>
          </p:nvSpPr>
          <p:spPr>
            <a:xfrm>
              <a:off x="1718766" y="2593142"/>
              <a:ext cx="233082" cy="232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B17CFAA3-382B-4394-832F-003215DDAC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661" y="3585524"/>
            <a:ext cx="3034202" cy="227565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B139A0D-9353-4AA0-8A62-94B1D89FF105}"/>
              </a:ext>
            </a:extLst>
          </p:cNvPr>
          <p:cNvGrpSpPr/>
          <p:nvPr/>
        </p:nvGrpSpPr>
        <p:grpSpPr>
          <a:xfrm>
            <a:off x="7745898" y="3785958"/>
            <a:ext cx="760568" cy="383236"/>
            <a:chOff x="1718766" y="2515682"/>
            <a:chExt cx="332974" cy="387302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14E790F-8230-482E-99DB-5AD880FCD8DF}"/>
                </a:ext>
              </a:extLst>
            </p:cNvPr>
            <p:cNvSpPr/>
            <p:nvPr/>
          </p:nvSpPr>
          <p:spPr>
            <a:xfrm>
              <a:off x="1718766" y="2515682"/>
              <a:ext cx="332974" cy="3873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Arrow: Right 4">
              <a:extLst>
                <a:ext uri="{FF2B5EF4-FFF2-40B4-BE49-F238E27FC236}">
                  <a16:creationId xmlns:a16="http://schemas.microsoft.com/office/drawing/2014/main" id="{058CF58D-44C7-4D10-B251-8C9743DC799E}"/>
                </a:ext>
              </a:extLst>
            </p:cNvPr>
            <p:cNvSpPr txBox="1"/>
            <p:nvPr/>
          </p:nvSpPr>
          <p:spPr>
            <a:xfrm>
              <a:off x="1718766" y="2593142"/>
              <a:ext cx="233082" cy="232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B584641-556B-4CEC-8FF5-698123421E3E}"/>
              </a:ext>
            </a:extLst>
          </p:cNvPr>
          <p:cNvSpPr txBox="1"/>
          <p:nvPr/>
        </p:nvSpPr>
        <p:spPr>
          <a:xfrm>
            <a:off x="413728" y="5510063"/>
            <a:ext cx="2577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Two inputs, one at 30 Hz and other at 6.933 Hz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840354-696C-499D-A3F4-A8DD20FEDE67}"/>
              </a:ext>
            </a:extLst>
          </p:cNvPr>
          <p:cNvSpPr txBox="1"/>
          <p:nvPr/>
        </p:nvSpPr>
        <p:spPr>
          <a:xfrm>
            <a:off x="8337112" y="5986993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Two outputs, one at random and other at resonance</a:t>
            </a:r>
          </a:p>
        </p:txBody>
      </p:sp>
      <p:pic>
        <p:nvPicPr>
          <p:cNvPr id="39" name="Picture 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C105D4-4D4A-4A70-B594-9A48E8E058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8" y="1246471"/>
            <a:ext cx="2626413" cy="196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A9779-F40B-445C-A3FB-EEBE2E2E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VITAL Structures Group,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02A36-17A0-44E8-B86E-8DBAFCDB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/>
              <a:t>Slide </a:t>
            </a:r>
            <a:fld id="{C42A0913-0C47-4305-B880-18B88C74D2D1}" type="slidenum">
              <a:rPr lang="en-US" smtClean="0"/>
              <a:pPr algn="ctr"/>
              <a:t>9</a:t>
            </a:fld>
            <a:r>
              <a:rPr lang="en-US"/>
              <a:t> of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0C06-F64D-4129-95A1-0D1FDACC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solve the problem?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E7FB0F4F-10F0-4933-B05B-7C3FA6132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07" y="1484907"/>
            <a:ext cx="3513773" cy="3464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1403BD-DF8E-4593-8503-1F4D9D2BBCC7}"/>
              </a:ext>
            </a:extLst>
          </p:cNvPr>
          <p:cNvSpPr txBox="1"/>
          <p:nvPr/>
        </p:nvSpPr>
        <p:spPr>
          <a:xfrm>
            <a:off x="4246880" y="5198012"/>
            <a:ext cx="428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using an Active Tuned Spring Mass System (TSM) on the sprung mass (m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,k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,b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) with variable stiffness to absorb vibrations in such scenarios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D256010-8B62-4556-8930-E5CFF3713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79" y="1466873"/>
            <a:ext cx="4651509" cy="348863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1CE1BF1-60A8-4CF2-A5F2-A206CFDC2C3D}"/>
              </a:ext>
            </a:extLst>
          </p:cNvPr>
          <p:cNvSpPr/>
          <p:nvPr/>
        </p:nvSpPr>
        <p:spPr>
          <a:xfrm>
            <a:off x="6858000" y="3057525"/>
            <a:ext cx="247650" cy="723900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B91CAD-6CD0-4679-A360-B2EC587BF354}"/>
              </a:ext>
            </a:extLst>
          </p:cNvPr>
          <p:cNvGrpSpPr/>
          <p:nvPr/>
        </p:nvGrpSpPr>
        <p:grpSpPr>
          <a:xfrm>
            <a:off x="5329813" y="3087850"/>
            <a:ext cx="714490" cy="439084"/>
            <a:chOff x="1718766" y="2515682"/>
            <a:chExt cx="332974" cy="387302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2F9ED04-2D5C-4FC9-9762-7B5227C10518}"/>
                </a:ext>
              </a:extLst>
            </p:cNvPr>
            <p:cNvSpPr/>
            <p:nvPr/>
          </p:nvSpPr>
          <p:spPr>
            <a:xfrm>
              <a:off x="1718766" y="2515682"/>
              <a:ext cx="332974" cy="3873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Right 4">
              <a:extLst>
                <a:ext uri="{FF2B5EF4-FFF2-40B4-BE49-F238E27FC236}">
                  <a16:creationId xmlns:a16="http://schemas.microsoft.com/office/drawing/2014/main" id="{3A8022C3-38A1-47BC-85B1-6179D78CF5E3}"/>
                </a:ext>
              </a:extLst>
            </p:cNvPr>
            <p:cNvSpPr txBox="1"/>
            <p:nvPr/>
          </p:nvSpPr>
          <p:spPr>
            <a:xfrm>
              <a:off x="1718766" y="2593142"/>
              <a:ext cx="233082" cy="232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084259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395</Words>
  <Application>Microsoft Office PowerPoint</Application>
  <PresentationFormat>Widescreen</PresentationFormat>
  <Paragraphs>63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Overview</vt:lpstr>
      <vt:lpstr>AI in Vehicles</vt:lpstr>
      <vt:lpstr>Types of Machine Learning Approaches</vt:lpstr>
      <vt:lpstr>Types of Machine Learning Approaches</vt:lpstr>
      <vt:lpstr>Types of Machine Learning Approaches</vt:lpstr>
      <vt:lpstr>RL Example</vt:lpstr>
      <vt:lpstr>Problem Statement</vt:lpstr>
      <vt:lpstr>How do we solve the problem?</vt:lpstr>
      <vt:lpstr>Q-Learning RL Algorithm Implementation for TSM’s variable stiffness</vt:lpstr>
      <vt:lpstr>Key formula and Parameters</vt:lpstr>
      <vt:lpstr>Results</vt:lpstr>
      <vt:lpstr>Pros of RL</vt:lpstr>
      <vt:lpstr>Cons of 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dhruvm</dc:creator>
  <cp:lastModifiedBy>dhruvm</cp:lastModifiedBy>
  <cp:revision>34</cp:revision>
  <dcterms:created xsi:type="dcterms:W3CDTF">2020-06-04T14:07:07Z</dcterms:created>
  <dcterms:modified xsi:type="dcterms:W3CDTF">2020-06-04T19:54:46Z</dcterms:modified>
</cp:coreProperties>
</file>